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301" r:id="rId6"/>
    <p:sldId id="261" r:id="rId7"/>
    <p:sldId id="260" r:id="rId8"/>
    <p:sldId id="298" r:id="rId9"/>
    <p:sldId id="262" r:id="rId10"/>
    <p:sldId id="263" r:id="rId11"/>
    <p:sldId id="264" r:id="rId12"/>
    <p:sldId id="265" r:id="rId13"/>
    <p:sldId id="299" r:id="rId14"/>
    <p:sldId id="269" r:id="rId15"/>
    <p:sldId id="266" r:id="rId16"/>
    <p:sldId id="267" r:id="rId17"/>
    <p:sldId id="268" r:id="rId18"/>
    <p:sldId id="300" r:id="rId19"/>
    <p:sldId id="270" r:id="rId20"/>
    <p:sldId id="273" r:id="rId21"/>
    <p:sldId id="271" r:id="rId22"/>
    <p:sldId id="272" r:id="rId23"/>
    <p:sldId id="274" r:id="rId24"/>
    <p:sldId id="275" r:id="rId25"/>
    <p:sldId id="280" r:id="rId26"/>
    <p:sldId id="276" r:id="rId27"/>
    <p:sldId id="281" r:id="rId28"/>
    <p:sldId id="282" r:id="rId29"/>
    <p:sldId id="283" r:id="rId30"/>
    <p:sldId id="278" r:id="rId31"/>
    <p:sldId id="284" r:id="rId32"/>
    <p:sldId id="285" r:id="rId33"/>
    <p:sldId id="277" r:id="rId34"/>
    <p:sldId id="286" r:id="rId35"/>
    <p:sldId id="287" r:id="rId36"/>
    <p:sldId id="288" r:id="rId37"/>
    <p:sldId id="279" r:id="rId38"/>
    <p:sldId id="289" r:id="rId39"/>
    <p:sldId id="291" r:id="rId40"/>
    <p:sldId id="292" r:id="rId41"/>
    <p:sldId id="290" r:id="rId42"/>
    <p:sldId id="293" r:id="rId43"/>
    <p:sldId id="294" r:id="rId44"/>
    <p:sldId id="295" r:id="rId45"/>
    <p:sldId id="296" r:id="rId46"/>
    <p:sldId id="297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9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A5DF8-587E-8C40-ABFB-CBB3437C8267}" type="datetimeFigureOut">
              <a:rPr lang="en-US" smtClean="0"/>
              <a:t>9/20/16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35557-AD45-AE4D-BFB2-51AA279C5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80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common to think of statistical graphics and data visualization as relatively mod-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developments in statistics. In fact, the graphic representation of quantitative in- formation has deep roots.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41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Marey’s</a:t>
            </a:r>
            <a:r>
              <a:rPr lang="en-US" dirty="0" smtClean="0"/>
              <a:t> train</a:t>
            </a:r>
            <a:r>
              <a:rPr lang="en-US" baseline="0" dirty="0" smtClean="0"/>
              <a:t> graph</a:t>
            </a:r>
          </a:p>
          <a:p>
            <a:r>
              <a:rPr lang="en-US" baseline="0" dirty="0" smtClean="0"/>
              <a:t>What works, what doesn’t?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6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Playfair</a:t>
            </a:r>
            <a:r>
              <a:rPr lang="en-US" dirty="0" smtClean="0"/>
              <a:t> again!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22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Galton’s smoothed correlation diagram for the data on heights of parents and children, showing one ellipse of equal frequency.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67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Abstract &amp; Statistical Information</a:t>
            </a:r>
          </a:p>
          <a:p>
            <a:r>
              <a:rPr lang="en-US" dirty="0" smtClean="0"/>
              <a:t>1955 Surgeon General’s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73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Axes for scale</a:t>
            </a:r>
          </a:p>
          <a:p>
            <a:r>
              <a:rPr lang="en-US" dirty="0" smtClean="0"/>
              <a:t>Points and their properties</a:t>
            </a:r>
          </a:p>
          <a:p>
            <a:r>
              <a:rPr lang="en-US" dirty="0" smtClean="0"/>
              <a:t>Identifying</a:t>
            </a:r>
            <a:r>
              <a:rPr lang="en-US" baseline="0" dirty="0" smtClean="0"/>
              <a:t>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05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the Milestones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66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r>
              <a:rPr lang="en-US" dirty="0" smtClean="0"/>
              <a:t>What do you see here. What works. What does not</a:t>
            </a:r>
            <a:r>
              <a:rPr lang="en-US" dirty="0" smtClean="0"/>
              <a:t>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Planetary movements shown as cyclic inclinations over time, by an unknown astronomer, appearing in a 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-century appendix to commentaries by A.T.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Macrobius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Cicero’s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Somnium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Sciponis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Funkhouser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(, p. )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33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Early maps. Little information beyond intersections – 1546 from </a:t>
            </a:r>
            <a:r>
              <a:rPr lang="en-US" dirty="0" err="1" smtClean="0"/>
              <a:t>Pedrus</a:t>
            </a:r>
            <a:r>
              <a:rPr lang="en-US" dirty="0" smtClean="0"/>
              <a:t> </a:t>
            </a:r>
            <a:r>
              <a:rPr lang="en-US" dirty="0" err="1" smtClean="0"/>
              <a:t>Apenius</a:t>
            </a:r>
            <a:r>
              <a:rPr lang="en-US" dirty="0" smtClean="0"/>
              <a:t> </a:t>
            </a:r>
          </a:p>
          <a:p>
            <a:r>
              <a:rPr lang="en-US" dirty="0" smtClean="0"/>
              <a:t>What do you get from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7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Langren’s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 graph of determinations of the distance, in longitude, from Toledo to Rome. e correct distance is  ′.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(, p. )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56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Edmond Halley 1686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0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would you make this abstract?</a:t>
            </a: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October 1831, the first case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asiatic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cholera occurred in Great Britain, and over 52Kpeople died in the epidemic that ensued over the next  months or so (Gilbert, ). Subsequent cholera epidemics in – and – produced similarly large death tolls, but the water-borne cause of the disease was unknown until  when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John Snow produced his famous dot map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It’s not all maps – </a:t>
            </a:r>
            <a:r>
              <a:rPr lang="en-US" dirty="0" err="1" smtClean="0"/>
              <a:t>timeseries</a:t>
            </a:r>
            <a:r>
              <a:rPr lang="en-US" dirty="0" smtClean="0"/>
              <a:t>, particularly as </a:t>
            </a:r>
            <a:r>
              <a:rPr lang="en-US" dirty="0" err="1" smtClean="0"/>
              <a:t>govs</a:t>
            </a:r>
            <a:r>
              <a:rPr lang="en-US" dirty="0" smtClean="0"/>
              <a:t> started getting into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1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Playfair</a:t>
            </a:r>
            <a:r>
              <a:rPr lang="en-US" dirty="0" smtClean="0"/>
              <a:t>!  A father of modern statistical graphics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41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you notice? What is hard to pick out?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20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73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8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9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8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2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1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2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36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4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0EC01E76-7897-7E40-9D7E-376D8B7453AF}" type="datetimeFigureOut">
              <a:rPr lang="en-US" smtClean="0"/>
              <a:pPr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AD741188-69E4-D547-A9F0-F62779C311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7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Book"/>
          <a:ea typeface="+mj-ea"/>
          <a:cs typeface="Avenir 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94785"/>
            <a:ext cx="9144000" cy="5562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lanets.jpg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785"/>
            <a:ext cx="9144000" cy="5562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7733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/>
              <a:t>Data Visualization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253883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Patterns Intuitive</a:t>
            </a:r>
            <a:endParaRPr lang="en-US" dirty="0"/>
          </a:p>
        </p:txBody>
      </p:sp>
      <p:pic>
        <p:nvPicPr>
          <p:cNvPr id="3" name="Picture 2" descr="choler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4" y="0"/>
            <a:ext cx="793412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42360" y="6488668"/>
            <a:ext cx="1891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John Snow </a:t>
            </a:r>
            <a:r>
              <a:rPr lang="en-US" dirty="0" smtClean="0">
                <a:latin typeface="Avenir Book"/>
                <a:cs typeface="Avenir Book"/>
              </a:rPr>
              <a:t>1855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16819" y="0"/>
            <a:ext cx="2727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venir Book"/>
                <a:cs typeface="Avenir Book"/>
              </a:rPr>
              <a:t>Cholera in London</a:t>
            </a:r>
            <a:endParaRPr lang="en-US" sz="24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215739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england_expo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"/>
            <a:ext cx="9144000" cy="58009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523621"/>
            <a:ext cx="150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Playfair</a:t>
            </a:r>
            <a:r>
              <a:rPr lang="en-US" dirty="0" smtClean="0">
                <a:latin typeface="Avenir Book"/>
                <a:cs typeface="Avenir Book"/>
              </a:rPr>
              <a:t> 1973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194754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Multiple Data Sources to Make a Point</a:t>
            </a:r>
            <a:endParaRPr lang="en-US" dirty="0"/>
          </a:p>
        </p:txBody>
      </p:sp>
      <p:pic>
        <p:nvPicPr>
          <p:cNvPr id="3" name="Picture 2" descr="wages_whea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157"/>
            <a:ext cx="9144000" cy="51302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37713" y="3017579"/>
            <a:ext cx="173856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i="1" dirty="0" smtClean="0">
                <a:latin typeface="Avenir Book"/>
                <a:cs typeface="Avenir Book"/>
              </a:rPr>
              <a:t>Price of Wheat</a:t>
            </a:r>
            <a:endParaRPr lang="en-US" i="1" dirty="0">
              <a:latin typeface="Avenir Book"/>
              <a:cs typeface="Avenir Boo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90113" y="5616664"/>
            <a:ext cx="92674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i="1" dirty="0" smtClean="0">
                <a:latin typeface="Avenir Book"/>
                <a:cs typeface="Avenir Book"/>
              </a:rPr>
              <a:t>Wages</a:t>
            </a:r>
            <a:endParaRPr lang="en-US" i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769050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Showing Relationships Helps Comprehension</a:t>
            </a:r>
            <a:endParaRPr lang="en-US" dirty="0"/>
          </a:p>
        </p:txBody>
      </p:sp>
      <p:pic>
        <p:nvPicPr>
          <p:cNvPr id="3" name="Picture 2" descr="Screen Shot 2016-09-20 at 8.40.46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588365"/>
            <a:ext cx="7812890" cy="49085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88668"/>
            <a:ext cx="158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Friendly 2008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240129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90" y="581600"/>
            <a:ext cx="7422653" cy="6299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94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Sometimes One Variable is Enough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21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Space to Time</a:t>
            </a:r>
            <a:endParaRPr lang="en-US" dirty="0"/>
          </a:p>
        </p:txBody>
      </p:sp>
      <p:pic>
        <p:nvPicPr>
          <p:cNvPr id="3" name="Picture 2" descr="train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3"/>
          <a:stretch/>
        </p:blipFill>
        <p:spPr>
          <a:xfrm>
            <a:off x="0" y="1417638"/>
            <a:ext cx="9144000" cy="51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9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Unifying Maps and </a:t>
            </a:r>
            <a:r>
              <a:rPr lang="en-US" dirty="0" err="1" smtClean="0"/>
              <a:t>Timeseries</a:t>
            </a:r>
            <a:endParaRPr lang="en-US" dirty="0"/>
          </a:p>
        </p:txBody>
      </p:sp>
      <p:pic>
        <p:nvPicPr>
          <p:cNvPr id="3" name="Picture 2" descr="napole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826"/>
            <a:ext cx="9144000" cy="561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16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Abstracting Variables to Make a Point</a:t>
            </a:r>
            <a:endParaRPr lang="en-US" dirty="0"/>
          </a:p>
        </p:txBody>
      </p:sp>
      <p:pic>
        <p:nvPicPr>
          <p:cNvPr id="3" name="Picture 2" descr="wheel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22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85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Relationships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88668"/>
            <a:ext cx="14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Galton 1886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4" name="Picture 3" descr="Screen Shot 2016-09-20 at 8.44.18 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84" y="1208018"/>
            <a:ext cx="6366777" cy="54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55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mok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54" y="0"/>
            <a:ext cx="5230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2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2698173"/>
            <a:ext cx="7772400" cy="1362075"/>
          </a:xfrm>
        </p:spPr>
        <p:txBody>
          <a:bodyPr/>
          <a:lstStyle/>
          <a:p>
            <a:r>
              <a:rPr lang="en-US" dirty="0" smtClean="0"/>
              <a:t>Data visualization is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29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Abstraction Can Tell Wonderful Stories</a:t>
            </a:r>
            <a:endParaRPr lang="en-US" dirty="0"/>
          </a:p>
        </p:txBody>
      </p:sp>
      <p:pic>
        <p:nvPicPr>
          <p:cNvPr id="3" name="Picture 2" descr="Screen Shot 2016-02-15 at 12.13.09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093"/>
            <a:ext cx="9144000" cy="54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02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Graphical Basics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Minimalist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55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15 at 3.22.53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484"/>
            <a:ext cx="9144000" cy="3610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1816"/>
            <a:ext cx="8229600" cy="1143000"/>
          </a:xfrm>
        </p:spPr>
        <p:txBody>
          <a:bodyPr/>
          <a:lstStyle/>
          <a:p>
            <a:r>
              <a:rPr lang="en-US" dirty="0" smtClean="0"/>
              <a:t>Elements of a Plot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73314"/>
            <a:ext cx="136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venir Book"/>
                <a:cs typeface="Avenir Book"/>
              </a:rPr>
              <a:t>Wickham 2010</a:t>
            </a:r>
            <a:endParaRPr lang="en-US" sz="1400" dirty="0">
              <a:latin typeface="Avenir Book"/>
              <a:cs typeface="Avenir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363" y="146408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lack"/>
                <a:cs typeface="Avenir Black"/>
              </a:rPr>
              <a:t>Geometric Objects</a:t>
            </a:r>
            <a:endParaRPr lang="en-US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96490" y="146626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lack"/>
                <a:cs typeface="Avenir Black"/>
              </a:rPr>
              <a:t>Scales &amp; Coordinates</a:t>
            </a:r>
            <a:endParaRPr lang="en-US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7164" y="146626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lack"/>
                <a:cs typeface="Avenir Black"/>
              </a:rPr>
              <a:t>Annotations</a:t>
            </a:r>
            <a:endParaRPr lang="en-US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015745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1816"/>
            <a:ext cx="8229600" cy="1143000"/>
          </a:xfrm>
        </p:spPr>
        <p:txBody>
          <a:bodyPr/>
          <a:lstStyle/>
          <a:p>
            <a:r>
              <a:rPr lang="en-US" dirty="0" smtClean="0"/>
              <a:t>Elements of a Plot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73314"/>
            <a:ext cx="136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venir Book"/>
                <a:cs typeface="Avenir Book"/>
              </a:rPr>
              <a:t>Wickham 2010</a:t>
            </a:r>
            <a:endParaRPr lang="en-US" sz="1400" dirty="0">
              <a:latin typeface="Avenir Book"/>
              <a:cs typeface="Avenir Book"/>
            </a:endParaRPr>
          </a:p>
        </p:txBody>
      </p:sp>
      <p:pic>
        <p:nvPicPr>
          <p:cNvPr id="3" name="Picture 2" descr="Screen Shot 2016-02-15 at 3.22.58 P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18" y="1224973"/>
            <a:ext cx="50165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7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88625"/>
            <a:ext cx="8229600" cy="1143000"/>
          </a:xfrm>
        </p:spPr>
        <p:txBody>
          <a:bodyPr/>
          <a:lstStyle/>
          <a:p>
            <a:r>
              <a:rPr lang="en-US" dirty="0" smtClean="0"/>
              <a:t>Plankton Data from Plum Island</a:t>
            </a:r>
            <a:endParaRPr lang="en-US" dirty="0"/>
          </a:p>
        </p:txBody>
      </p:sp>
      <p:pic>
        <p:nvPicPr>
          <p:cNvPr id="5" name="Picture 4" descr="mt001a5_rd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375"/>
            <a:ext cx="3302000" cy="2730500"/>
          </a:xfrm>
          <a:prstGeom prst="rect">
            <a:avLst/>
          </a:prstGeom>
        </p:spPr>
      </p:pic>
      <p:pic>
        <p:nvPicPr>
          <p:cNvPr id="6" name="Picture 5" descr="Screen Shot 2016-02-16 at 9.42.27 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705" y="854375"/>
            <a:ext cx="6130295" cy="558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468283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Chlorophyll </a:t>
            </a:r>
            <a:r>
              <a:rPr lang="en-US" i="1" dirty="0" smtClean="0">
                <a:latin typeface="Avenir Book"/>
                <a:cs typeface="Avenir Book"/>
              </a:rPr>
              <a:t>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Abundance of taxonomic groups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Salinity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7650" y="6619473"/>
            <a:ext cx="604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venir Book"/>
                <a:cs typeface="Avenir Book"/>
              </a:rPr>
              <a:t>Hopkinson and </a:t>
            </a:r>
            <a:r>
              <a:rPr lang="en-US" sz="1100" dirty="0" err="1" smtClean="0">
                <a:latin typeface="Avenir Book"/>
                <a:cs typeface="Avenir Book"/>
              </a:rPr>
              <a:t>Hobbie</a:t>
            </a:r>
            <a:r>
              <a:rPr lang="en-US" sz="1100" dirty="0">
                <a:latin typeface="Avenir Book"/>
                <a:cs typeface="Avenir Book"/>
              </a:rPr>
              <a:t> 2012 http://</a:t>
            </a:r>
            <a:r>
              <a:rPr lang="en-US" sz="1100" dirty="0" err="1">
                <a:latin typeface="Avenir Book"/>
                <a:cs typeface="Avenir Book"/>
              </a:rPr>
              <a:t>ecosystems.mbl.edu</a:t>
            </a:r>
            <a:r>
              <a:rPr lang="en-US" sz="1100" dirty="0">
                <a:latin typeface="Avenir Book"/>
                <a:cs typeface="Avenir Book"/>
              </a:rPr>
              <a:t>/PIE/data/EST/EST-PR-</a:t>
            </a:r>
            <a:r>
              <a:rPr lang="en-US" sz="1100" dirty="0" err="1">
                <a:latin typeface="Avenir Book"/>
                <a:cs typeface="Avenir Book"/>
              </a:rPr>
              <a:t>ChemTax.html</a:t>
            </a:r>
            <a:endParaRPr lang="en-US" sz="11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688640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 Show Frequency</a:t>
            </a:r>
            <a:endParaRPr lang="en-US" dirty="0"/>
          </a:p>
        </p:txBody>
      </p:sp>
      <p:pic>
        <p:nvPicPr>
          <p:cNvPr id="5" name="Picture 4" descr="Rplot0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" y="1417638"/>
            <a:ext cx="7419110" cy="52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5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Barplots</a:t>
            </a:r>
            <a:r>
              <a:rPr lang="en-US" dirty="0" smtClean="0"/>
              <a:t> for Summarized Data</a:t>
            </a:r>
            <a:endParaRPr lang="en-US" dirty="0"/>
          </a:p>
        </p:txBody>
      </p:sp>
      <p:pic>
        <p:nvPicPr>
          <p:cNvPr id="4" name="Picture 3" descr="Rplo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7" y="1154544"/>
            <a:ext cx="7439891" cy="557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71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Boxplots to Show Variation</a:t>
            </a:r>
            <a:endParaRPr lang="en-US" dirty="0"/>
          </a:p>
        </p:txBody>
      </p:sp>
      <p:pic>
        <p:nvPicPr>
          <p:cNvPr id="7" name="Picture 6" descr="Screen Shot 2016-02-15 at 5.02.24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7" y="1524000"/>
            <a:ext cx="7189939" cy="518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1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…Or Point-Ranges</a:t>
            </a:r>
            <a:endParaRPr lang="en-US" dirty="0"/>
          </a:p>
        </p:txBody>
      </p:sp>
      <p:pic>
        <p:nvPicPr>
          <p:cNvPr id="11" name="Picture 10" descr="cars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9" y="1417638"/>
            <a:ext cx="7250545" cy="51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55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s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7680959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 Show 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30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of Graphical Excellence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66092"/>
            <a:ext cx="8229600" cy="4960072"/>
          </a:xfrm>
        </p:spPr>
        <p:txBody>
          <a:bodyPr>
            <a:normAutofit/>
          </a:bodyPr>
          <a:lstStyle/>
          <a:p>
            <a:pPr>
              <a:lnSpc>
                <a:spcPct val="210000"/>
              </a:lnSpc>
            </a:pPr>
            <a:r>
              <a:rPr lang="en-US" dirty="0" smtClean="0"/>
              <a:t>Clarity</a:t>
            </a:r>
          </a:p>
          <a:p>
            <a:pPr>
              <a:lnSpc>
                <a:spcPct val="210000"/>
              </a:lnSpc>
            </a:pPr>
            <a:r>
              <a:rPr lang="en-US" dirty="0" smtClean="0"/>
              <a:t>Precision</a:t>
            </a:r>
          </a:p>
          <a:p>
            <a:pPr>
              <a:lnSpc>
                <a:spcPct val="210000"/>
              </a:lnSpc>
            </a:pPr>
            <a:r>
              <a:rPr lang="en-US" dirty="0" smtClean="0"/>
              <a:t>Efficiency</a:t>
            </a:r>
          </a:p>
          <a:p>
            <a:pPr>
              <a:lnSpc>
                <a:spcPct val="210000"/>
              </a:lnSpc>
            </a:pPr>
            <a:r>
              <a:rPr lang="en-US" dirty="0" smtClean="0"/>
              <a:t>Maximize ideas, minimize ink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132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</a:t>
            </a:r>
            <a:r>
              <a:rPr lang="en-US" dirty="0" err="1" smtClean="0"/>
              <a:t>Tufte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840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Coordinate Systems Transform Relationships</a:t>
            </a:r>
            <a:endParaRPr lang="en-US" dirty="0"/>
          </a:p>
        </p:txBody>
      </p:sp>
      <p:pic>
        <p:nvPicPr>
          <p:cNvPr id="4" name="Picture 3" descr="Screen Shot 2016-02-15 at 3.23.3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689"/>
            <a:ext cx="9144000" cy="301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85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Full Scale to 0</a:t>
            </a:r>
            <a:endParaRPr lang="en-US" dirty="0"/>
          </a:p>
        </p:txBody>
      </p:sp>
      <p:pic>
        <p:nvPicPr>
          <p:cNvPr id="4" name="Picture 3" descr="cars-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9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Log-Transformation To See Relationship</a:t>
            </a:r>
            <a:endParaRPr lang="en-US" dirty="0"/>
          </a:p>
        </p:txBody>
      </p:sp>
      <p:pic>
        <p:nvPicPr>
          <p:cNvPr id="4" name="Picture 3" descr="cars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Scales to Add Dimensions of Data</a:t>
            </a:r>
            <a:endParaRPr lang="en-US" dirty="0"/>
          </a:p>
        </p:txBody>
      </p:sp>
      <p:pic>
        <p:nvPicPr>
          <p:cNvPr id="4" name="Picture 3" descr="Screen Shot 2016-02-15 at 3.23.2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5" y="2270413"/>
            <a:ext cx="8572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01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Touch of Color!</a:t>
            </a:r>
            <a:endParaRPr lang="en-US" dirty="0"/>
          </a:p>
        </p:txBody>
      </p:sp>
      <p:pic>
        <p:nvPicPr>
          <p:cNvPr id="4" name="Picture 3" descr="cars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6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Color Can Bring in Another Dimension</a:t>
            </a:r>
            <a:endParaRPr lang="en-US" dirty="0"/>
          </a:p>
        </p:txBody>
      </p:sp>
      <p:pic>
        <p:nvPicPr>
          <p:cNvPr id="4" name="Picture 3" descr="cars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18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Fit to Aid Understanding</a:t>
            </a:r>
            <a:endParaRPr lang="en-US" dirty="0"/>
          </a:p>
        </p:txBody>
      </p:sp>
      <p:pic>
        <p:nvPicPr>
          <p:cNvPr id="4" name="Picture 3" descr="cars-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71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Facets to Add Fine-Grained Information or New Dimensions</a:t>
            </a:r>
            <a:endParaRPr lang="en-US" dirty="0"/>
          </a:p>
        </p:txBody>
      </p:sp>
      <p:pic>
        <p:nvPicPr>
          <p:cNvPr id="6" name="Picture 5" descr="Screen Shot 2016-02-15 at 3.23.06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0" y="1452273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51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Facets Add Information</a:t>
            </a:r>
            <a:endParaRPr lang="en-US" dirty="0"/>
          </a:p>
        </p:txBody>
      </p:sp>
      <p:pic>
        <p:nvPicPr>
          <p:cNvPr id="4" name="Picture 3" descr="Screen Shot 2016-02-15 at 5.44.5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4" y="1189182"/>
            <a:ext cx="7955137" cy="566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Graphical Basics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Minimalist principles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63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Graphical Basics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Minimalist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7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430992" y="3908128"/>
            <a:ext cx="5838015" cy="3082637"/>
            <a:chOff x="1974272" y="2655454"/>
            <a:chExt cx="5838015" cy="3082637"/>
          </a:xfrm>
        </p:grpSpPr>
        <p:pic>
          <p:nvPicPr>
            <p:cNvPr id="4" name="Picture 3" descr="excellence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" t="38720" b="16330"/>
            <a:stretch/>
          </p:blipFill>
          <p:spPr>
            <a:xfrm>
              <a:off x="1974272" y="2655454"/>
              <a:ext cx="5838015" cy="308263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50000" y="5276272"/>
              <a:ext cx="8781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 err="1" smtClean="0">
                  <a:latin typeface="Avenir Book"/>
                  <a:cs typeface="Avenir Book"/>
                </a:rPr>
                <a:t>Tufte</a:t>
              </a:r>
              <a:r>
                <a:rPr lang="en-US" sz="1100" i="1" dirty="0" smtClean="0">
                  <a:latin typeface="Avenir Book"/>
                  <a:cs typeface="Avenir Book"/>
                </a:rPr>
                <a:t> 2002</a:t>
              </a:r>
              <a:endParaRPr lang="en-US" sz="1100" i="1" dirty="0">
                <a:latin typeface="Avenir Book"/>
                <a:cs typeface="Avenir Book"/>
              </a:endParaRP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-306716"/>
            <a:ext cx="8229600" cy="1143000"/>
          </a:xfrm>
        </p:spPr>
        <p:txBody>
          <a:bodyPr/>
          <a:lstStyle/>
          <a:p>
            <a:r>
              <a:rPr lang="en-US" dirty="0" smtClean="0"/>
              <a:t>Minimalist Presentation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018846"/>
            <a:ext cx="8229600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Above </a:t>
            </a:r>
            <a:r>
              <a:rPr lang="en-US" dirty="0"/>
              <a:t>all else show data.</a:t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</a:t>
            </a:r>
            <a:r>
              <a:rPr lang="en-US" dirty="0"/>
              <a:t>. Maximize the data-ink </a:t>
            </a:r>
            <a:r>
              <a:rPr lang="en-US" dirty="0" smtClean="0"/>
              <a:t>ratio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</a:t>
            </a:r>
            <a:r>
              <a:rPr lang="en-US" dirty="0"/>
              <a:t>. Erase non-data-ink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4. Erase redundant data-ink.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48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Data</a:t>
            </a:r>
            <a:endParaRPr lang="en-US" dirty="0"/>
          </a:p>
        </p:txBody>
      </p:sp>
      <p:pic>
        <p:nvPicPr>
          <p:cNvPr id="6" name="Picture 5" descr="cars-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6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s-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36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6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05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9-20 at 8.28.24 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9329"/>
            <a:ext cx="9144000" cy="60486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158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Friendly 2008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244909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e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961"/>
            <a:ext cx="9144000" cy="556266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the 10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81115"/>
            <a:ext cx="15696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venir Book"/>
                <a:cs typeface="Avenir Book"/>
              </a:rPr>
              <a:t>From </a:t>
            </a:r>
            <a:r>
              <a:rPr lang="en-US" sz="1050" dirty="0" err="1" smtClean="0">
                <a:latin typeface="Avenir Book"/>
                <a:cs typeface="Avenir Book"/>
              </a:rPr>
              <a:t>Funkhouser</a:t>
            </a:r>
            <a:r>
              <a:rPr lang="en-US" sz="1050" dirty="0" smtClean="0">
                <a:latin typeface="Avenir Book"/>
                <a:cs typeface="Avenir Book"/>
              </a:rPr>
              <a:t> 1936</a:t>
            </a:r>
            <a:endParaRPr lang="en-US" sz="105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66419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82" y="0"/>
            <a:ext cx="621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61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 and Measurement Theory</a:t>
            </a:r>
            <a:endParaRPr lang="en-US" dirty="0"/>
          </a:p>
        </p:txBody>
      </p:sp>
      <p:pic>
        <p:nvPicPr>
          <p:cNvPr id="4" name="Picture 3" descr="Screen Shot 2016-09-20 at 8.31.47 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6268"/>
            <a:ext cx="9144000" cy="22249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5879" y="6198269"/>
            <a:ext cx="159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Langren</a:t>
            </a:r>
            <a:r>
              <a:rPr lang="en-US" dirty="0" smtClean="0">
                <a:latin typeface="Avenir Book"/>
                <a:cs typeface="Avenir Book"/>
              </a:rPr>
              <a:t> 1644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098406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2"/>
          <a:stretch/>
        </p:blipFill>
        <p:spPr>
          <a:xfrm>
            <a:off x="0" y="1811562"/>
            <a:ext cx="9144000" cy="308371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Maps as Rich Information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09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636</Words>
  <Application>Microsoft Macintosh PowerPoint</Application>
  <PresentationFormat>On-screen Show (4:3)</PresentationFormat>
  <Paragraphs>116</Paragraphs>
  <Slides>46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Data Visualization</vt:lpstr>
      <vt:lpstr>Data visualization is Communication</vt:lpstr>
      <vt:lpstr>Principles of Graphical Excellence</vt:lpstr>
      <vt:lpstr>Data Viz in a Nutshell</vt:lpstr>
      <vt:lpstr>PowerPoint Presentation</vt:lpstr>
      <vt:lpstr>Data Viz in the 10th Century</vt:lpstr>
      <vt:lpstr>PowerPoint Presentation</vt:lpstr>
      <vt:lpstr>Maps and Measurement Theory</vt:lpstr>
      <vt:lpstr>Maps as Rich Information Source</vt:lpstr>
      <vt:lpstr>Spatial Patterns Intuitive</vt:lpstr>
      <vt:lpstr>PowerPoint Presentation</vt:lpstr>
      <vt:lpstr>Multiple Data Sources to Make a Point</vt:lpstr>
      <vt:lpstr>Showing Relationships Helps Comprehension</vt:lpstr>
      <vt:lpstr>Sometimes One Variable is Enough</vt:lpstr>
      <vt:lpstr>Adding Space to Time</vt:lpstr>
      <vt:lpstr>Unifying Maps and Timeseries</vt:lpstr>
      <vt:lpstr>Abstracting Variables to Make a Point</vt:lpstr>
      <vt:lpstr>Understanding Relationships</vt:lpstr>
      <vt:lpstr>PowerPoint Presentation</vt:lpstr>
      <vt:lpstr>Abstraction Can Tell Wonderful Stories</vt:lpstr>
      <vt:lpstr>Data Viz in a Nutshell</vt:lpstr>
      <vt:lpstr>Elements of a Plot</vt:lpstr>
      <vt:lpstr>Elements of a Plot</vt:lpstr>
      <vt:lpstr>Plankton Data from Plum Island</vt:lpstr>
      <vt:lpstr>Histograms Show Frequency</vt:lpstr>
      <vt:lpstr>Barplots for Summarized Data</vt:lpstr>
      <vt:lpstr>Boxplots to Show Variation</vt:lpstr>
      <vt:lpstr>…Or Point-Ranges</vt:lpstr>
      <vt:lpstr>Scatterplots Show Relationships</vt:lpstr>
      <vt:lpstr>Coordinate Systems Transform Relationships</vt:lpstr>
      <vt:lpstr>Adding Full Scale to 0</vt:lpstr>
      <vt:lpstr>Log-Transformation To See Relationship</vt:lpstr>
      <vt:lpstr>Scales to Add Dimensions of Data</vt:lpstr>
      <vt:lpstr>A Touch of Color!</vt:lpstr>
      <vt:lpstr>Color Can Bring in Another Dimension</vt:lpstr>
      <vt:lpstr>Statistical Fit to Aid Understanding</vt:lpstr>
      <vt:lpstr>Facets to Add Fine-Grained Information or New Dimensions</vt:lpstr>
      <vt:lpstr>Facets Add Information</vt:lpstr>
      <vt:lpstr>Data Viz in a Nutshell</vt:lpstr>
      <vt:lpstr>Minimalist Presentation</vt:lpstr>
      <vt:lpstr>Show the Data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UCSB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Jarrett Byrnes</dc:creator>
  <cp:lastModifiedBy>Jarrett Byrnes</cp:lastModifiedBy>
  <cp:revision>18</cp:revision>
  <dcterms:created xsi:type="dcterms:W3CDTF">2016-02-15T17:05:39Z</dcterms:created>
  <dcterms:modified xsi:type="dcterms:W3CDTF">2016-09-20T12:51:43Z</dcterms:modified>
</cp:coreProperties>
</file>